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2"/>
  </p:sldMasterIdLst>
  <p:sldIdLst>
    <p:sldId id="257" r:id="rId3"/>
    <p:sldId id="259" r:id="rId4"/>
    <p:sldId id="275" r:id="rId5"/>
    <p:sldId id="271" r:id="rId6"/>
    <p:sldId id="258" r:id="rId7"/>
    <p:sldId id="266" r:id="rId8"/>
    <p:sldId id="268" r:id="rId9"/>
    <p:sldId id="269" r:id="rId10"/>
    <p:sldId id="270" r:id="rId11"/>
    <p:sldId id="267" r:id="rId12"/>
    <p:sldId id="272" r:id="rId13"/>
    <p:sldId id="261" r:id="rId14"/>
    <p:sldId id="262" r:id="rId15"/>
    <p:sldId id="265"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97" d="100"/>
          <a:sy n="97" d="100"/>
        </p:scale>
        <p:origin x="52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26" name="Picture 7" descr="white-curve-bar.png"/>
          <p:cNvPicPr>
            <a:picLocks noChangeAspect="1"/>
          </p:cNvPicPr>
          <p:nvPr userDrawn="1"/>
        </p:nvPicPr>
        <p:blipFill>
          <a:blip r:embed="rId2"/>
          <a:srcRect/>
          <a:stretch>
            <a:fillRect/>
          </a:stretch>
        </p:blipFill>
        <p:spPr bwMode="auto">
          <a:xfrm>
            <a:off x="0" y="3433763"/>
            <a:ext cx="9144000" cy="1900237"/>
          </a:xfrm>
          <a:prstGeom prst="rect">
            <a:avLst/>
          </a:prstGeom>
          <a:noFill/>
          <a:ln w="9525">
            <a:noFill/>
            <a:miter lim="800000"/>
            <a:headEnd/>
            <a:tailEnd/>
          </a:ln>
        </p:spPr>
      </p:pic>
    </p:spTree>
    <p:extLst>
      <p:ext uri="{BB962C8B-B14F-4D97-AF65-F5344CB8AC3E}">
        <p14:creationId xmlns:p14="http://schemas.microsoft.com/office/powerpoint/2010/main" val="1583711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8670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1948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5188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2404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14194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948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701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4661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9403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9411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771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1649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09491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9504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smtClean="0"/>
              <a:t>5/24/2023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smtClean="0"/>
              <a:t>‹#›</a:t>
            </a:fld>
            <a:endParaRPr lang="en-US" dirty="0"/>
          </a:p>
        </p:txBody>
      </p:sp>
    </p:spTree>
    <p:extLst>
      <p:ext uri="{BB962C8B-B14F-4D97-AF65-F5344CB8AC3E}">
        <p14:creationId xmlns:p14="http://schemas.microsoft.com/office/powerpoint/2010/main" val="3403327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5/24/2023</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733330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 name="Straight Connector 1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 name="Picture 1">
            <a:extLst>
              <a:ext uri="{FF2B5EF4-FFF2-40B4-BE49-F238E27FC236}">
                <a16:creationId xmlns:a16="http://schemas.microsoft.com/office/drawing/2014/main" id="{390B7FFA-955A-4455-BA4E-1F2029DB6D5D}"/>
              </a:ext>
            </a:extLst>
          </p:cNvPr>
          <p:cNvPicPr>
            <a:picLocks noChangeAspect="1"/>
          </p:cNvPicPr>
          <p:nvPr/>
        </p:nvPicPr>
        <p:blipFill rotWithShape="1">
          <a:blip r:embed="rId2"/>
          <a:srcRect r="21378" b="2"/>
          <a:stretch/>
        </p:blipFill>
        <p:spPr>
          <a:xfrm>
            <a:off x="3202390" y="-1"/>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7" name="Title 6"/>
          <p:cNvSpPr>
            <a:spLocks noGrp="1"/>
          </p:cNvSpPr>
          <p:nvPr>
            <p:ph type="title"/>
          </p:nvPr>
        </p:nvSpPr>
        <p:spPr>
          <a:xfrm>
            <a:off x="507999" y="609600"/>
            <a:ext cx="2888343" cy="1320800"/>
          </a:xfrm>
        </p:spPr>
        <p:txBody>
          <a:bodyPr vert="horz" lIns="91440" tIns="45720" rIns="91440" bIns="45720" rtlCol="0" anchor="t">
            <a:normAutofit/>
          </a:bodyPr>
          <a:lstStyle/>
          <a:p>
            <a:r>
              <a:rPr lang="en-US" dirty="0"/>
              <a:t>Service Recovery</a:t>
            </a:r>
          </a:p>
        </p:txBody>
      </p:sp>
      <p:sp>
        <p:nvSpPr>
          <p:cNvPr id="4" name="Content Placeholder 3"/>
          <p:cNvSpPr>
            <a:spLocks noGrp="1"/>
          </p:cNvSpPr>
          <p:nvPr>
            <p:ph sz="half" idx="2"/>
          </p:nvPr>
        </p:nvSpPr>
        <p:spPr>
          <a:xfrm>
            <a:off x="508000" y="2160589"/>
            <a:ext cx="2888342" cy="3880773"/>
          </a:xfrm>
        </p:spPr>
        <p:txBody>
          <a:bodyPr vert="horz" lIns="91440" tIns="45720" rIns="91440" bIns="45720" rtlCol="0">
            <a:normAutofit/>
          </a:bodyPr>
          <a:lstStyle/>
          <a:p>
            <a:pPr>
              <a:lnSpc>
                <a:spcPct val="90000"/>
              </a:lnSpc>
            </a:pPr>
            <a:endParaRPr lang="en-US"/>
          </a:p>
          <a:p>
            <a:pPr>
              <a:lnSpc>
                <a:spcPct val="90000"/>
              </a:lnSpc>
            </a:pPr>
            <a:r>
              <a:rPr lang="en-US" dirty="0"/>
              <a:t>What is it? </a:t>
            </a:r>
            <a:endParaRPr lang="en-US"/>
          </a:p>
          <a:p>
            <a:pPr lvl="1">
              <a:lnSpc>
                <a:spcPct val="90000"/>
              </a:lnSpc>
            </a:pPr>
            <a:r>
              <a:rPr lang="en-US" dirty="0"/>
              <a:t>the steps and actions taken when the patients needs are not met</a:t>
            </a:r>
            <a:endParaRPr lang="en-US"/>
          </a:p>
          <a:p>
            <a:pPr lvl="1">
              <a:lnSpc>
                <a:spcPct val="90000"/>
              </a:lnSpc>
            </a:pPr>
            <a:endParaRPr lang="en-US"/>
          </a:p>
          <a:p>
            <a:pPr>
              <a:lnSpc>
                <a:spcPct val="90000"/>
              </a:lnSpc>
            </a:pPr>
            <a:r>
              <a:rPr lang="en-US" dirty="0"/>
              <a:t>How do we address a concern? What if I do not know how to fix this issue? Who can I speak with to get help? </a:t>
            </a:r>
            <a:endParaRPr lang="en-US"/>
          </a:p>
          <a:p>
            <a:pPr>
              <a:lnSpc>
                <a:spcPct val="90000"/>
              </a:lnSpc>
            </a:pPr>
            <a:endParaRPr lang="en-US"/>
          </a:p>
        </p:txBody>
      </p:sp>
      <p:cxnSp>
        <p:nvCxnSpPr>
          <p:cNvPr id="24" name="Straight Connector 2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193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sp>
        <p:nvSpPr>
          <p:cNvPr id="3" name="Content Placeholder 2"/>
          <p:cNvSpPr>
            <a:spLocks noGrp="1"/>
          </p:cNvSpPr>
          <p:nvPr>
            <p:ph idx="1"/>
          </p:nvPr>
        </p:nvSpPr>
        <p:spPr>
          <a:xfrm>
            <a:off x="609599" y="2160590"/>
            <a:ext cx="5867401" cy="3880773"/>
          </a:xfrm>
        </p:spPr>
        <p:txBody>
          <a:bodyPr/>
          <a:lstStyle/>
          <a:p>
            <a:r>
              <a:rPr lang="en-US" dirty="0"/>
              <a:t>Take ownership of the resolution</a:t>
            </a:r>
          </a:p>
          <a:p>
            <a:r>
              <a:rPr lang="en-US" dirty="0"/>
              <a:t>Explain available options, if appropriate</a:t>
            </a:r>
          </a:p>
          <a:p>
            <a:r>
              <a:rPr lang="en-US" dirty="0"/>
              <a:t>Involve the patient/visitor in the resolution process</a:t>
            </a:r>
          </a:p>
          <a:p>
            <a:r>
              <a:rPr lang="en-US" b="1" u="sng" dirty="0"/>
              <a:t>Follow Through!!!</a:t>
            </a:r>
          </a:p>
        </p:txBody>
      </p:sp>
      <p:pic>
        <p:nvPicPr>
          <p:cNvPr id="4" name="Picture 3"/>
          <p:cNvPicPr>
            <a:picLocks noChangeAspect="1"/>
          </p:cNvPicPr>
          <p:nvPr/>
        </p:nvPicPr>
        <p:blipFill>
          <a:blip r:embed="rId2"/>
          <a:stretch>
            <a:fillRect/>
          </a:stretch>
        </p:blipFill>
        <p:spPr>
          <a:xfrm>
            <a:off x="1371600" y="4343400"/>
            <a:ext cx="3760806" cy="2152650"/>
          </a:xfrm>
          <a:prstGeom prst="rect">
            <a:avLst/>
          </a:prstGeom>
        </p:spPr>
      </p:pic>
    </p:spTree>
    <p:extLst>
      <p:ext uri="{BB962C8B-B14F-4D97-AF65-F5344CB8AC3E}">
        <p14:creationId xmlns:p14="http://schemas.microsoft.com/office/powerpoint/2010/main" val="309994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66800"/>
            <a:ext cx="6347713" cy="1143000"/>
          </a:xfrm>
        </p:spPr>
        <p:txBody>
          <a:bodyPr/>
          <a:lstStyle/>
          <a:p>
            <a:r>
              <a:rPr lang="en-US" dirty="0"/>
              <a:t>It’s not Our Journey…</a:t>
            </a:r>
          </a:p>
        </p:txBody>
      </p:sp>
      <p:sp>
        <p:nvSpPr>
          <p:cNvPr id="3" name="Content Placeholder 2"/>
          <p:cNvSpPr>
            <a:spLocks noGrp="1"/>
          </p:cNvSpPr>
          <p:nvPr>
            <p:ph idx="1"/>
          </p:nvPr>
        </p:nvSpPr>
        <p:spPr>
          <a:xfrm>
            <a:off x="609599" y="2438400"/>
            <a:ext cx="6347714" cy="3602963"/>
          </a:xfrm>
        </p:spPr>
        <p:txBody>
          <a:bodyPr/>
          <a:lstStyle/>
          <a:p>
            <a:pPr marL="0" indent="0">
              <a:buNone/>
            </a:pPr>
            <a:r>
              <a:rPr lang="en-US" sz="2400" dirty="0"/>
              <a:t>It’s the patients’ and families’</a:t>
            </a:r>
          </a:p>
          <a:p>
            <a:pPr marL="0" indent="0">
              <a:buNone/>
            </a:pPr>
            <a:endParaRPr lang="en-US" dirty="0"/>
          </a:p>
          <a:p>
            <a:pPr marL="0" indent="0">
              <a:buNone/>
            </a:pPr>
            <a:r>
              <a:rPr lang="en-US" dirty="0"/>
              <a:t>Ideal Journey is…</a:t>
            </a:r>
          </a:p>
          <a:p>
            <a:pPr marL="0" indent="0">
              <a:buNone/>
            </a:pPr>
            <a:r>
              <a:rPr lang="en-US" dirty="0"/>
              <a:t>Safe, Secure, Extraordinary.</a:t>
            </a:r>
          </a:p>
          <a:p>
            <a:pPr marL="0" indent="0">
              <a:buNone/>
            </a:pPr>
            <a:endParaRPr lang="en-US" dirty="0"/>
          </a:p>
        </p:txBody>
      </p:sp>
      <p:pic>
        <p:nvPicPr>
          <p:cNvPr id="4" name="Picture 3"/>
          <p:cNvPicPr>
            <a:picLocks noChangeAspect="1"/>
          </p:cNvPicPr>
          <p:nvPr/>
        </p:nvPicPr>
        <p:blipFill>
          <a:blip r:embed="rId2"/>
          <a:stretch>
            <a:fillRect/>
          </a:stretch>
        </p:blipFill>
        <p:spPr>
          <a:xfrm>
            <a:off x="3886200" y="4114800"/>
            <a:ext cx="2847975" cy="1609725"/>
          </a:xfrm>
          <a:prstGeom prst="rect">
            <a:avLst/>
          </a:prstGeom>
        </p:spPr>
      </p:pic>
    </p:spTree>
    <p:extLst>
      <p:ext uri="{BB962C8B-B14F-4D97-AF65-F5344CB8AC3E}">
        <p14:creationId xmlns:p14="http://schemas.microsoft.com/office/powerpoint/2010/main" val="428429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Did you know?</a:t>
            </a:r>
          </a:p>
        </p:txBody>
      </p:sp>
      <p:sp>
        <p:nvSpPr>
          <p:cNvPr id="3" name="Content Placeholder 2"/>
          <p:cNvSpPr>
            <a:spLocks noGrp="1"/>
          </p:cNvSpPr>
          <p:nvPr>
            <p:ph idx="1"/>
          </p:nvPr>
        </p:nvSpPr>
        <p:spPr>
          <a:xfrm>
            <a:off x="3771732" y="2133600"/>
            <a:ext cx="2889504" cy="4023360"/>
          </a:xfrm>
        </p:spPr>
        <p:txBody>
          <a:bodyPr/>
          <a:lstStyle/>
          <a:p>
            <a:r>
              <a:rPr lang="en-US" dirty="0"/>
              <a:t>A satisfied patient tells 1-5 people about their experience. A dissatisfied customer tells 10-20 people about their experience. </a:t>
            </a:r>
          </a:p>
          <a:p>
            <a:r>
              <a:rPr lang="en-US" dirty="0"/>
              <a:t>Keeping customers satisfied and providing service recovery when necessary, keeps patients and others coming back. </a:t>
            </a:r>
          </a:p>
        </p:txBody>
      </p:sp>
      <p:pic>
        <p:nvPicPr>
          <p:cNvPr id="4" name="Picture 3"/>
          <p:cNvPicPr>
            <a:picLocks noChangeAspect="1"/>
          </p:cNvPicPr>
          <p:nvPr/>
        </p:nvPicPr>
        <p:blipFill>
          <a:blip r:embed="rId2"/>
          <a:stretch>
            <a:fillRect/>
          </a:stretch>
        </p:blipFill>
        <p:spPr>
          <a:xfrm>
            <a:off x="685800" y="2438400"/>
            <a:ext cx="2590800" cy="2556409"/>
          </a:xfrm>
          <a:prstGeom prst="rect">
            <a:avLst/>
          </a:prstGeom>
        </p:spPr>
      </p:pic>
    </p:spTree>
    <p:extLst>
      <p:ext uri="{BB962C8B-B14F-4D97-AF65-F5344CB8AC3E}">
        <p14:creationId xmlns:p14="http://schemas.microsoft.com/office/powerpoint/2010/main" val="142938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766304" cy="1499616"/>
          </a:xfrm>
        </p:spPr>
        <p:txBody>
          <a:bodyPr/>
          <a:lstStyle/>
          <a:p>
            <a:r>
              <a:rPr lang="en-US" dirty="0"/>
              <a:t>Feedback is Valuable and Appreciated.. Welcome it!</a:t>
            </a:r>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endParaRPr lang="en-US" dirty="0"/>
          </a:p>
          <a:p>
            <a:pPr marL="0" indent="0">
              <a:buNone/>
            </a:pPr>
            <a:r>
              <a:rPr lang="en-US" dirty="0">
                <a:latin typeface="Century Gothic" panose="020B0502020202020204" pitchFamily="34" charset="0"/>
              </a:rPr>
              <a:t>Feedback from our patients is valuable as we review our processes and strive to improve the care and service that we provide.</a:t>
            </a:r>
          </a:p>
          <a:p>
            <a:pPr marL="0" indent="0">
              <a:buNone/>
            </a:pPr>
            <a:endParaRPr lang="en-US" dirty="0"/>
          </a:p>
          <a:p>
            <a:pPr marL="0" indent="0">
              <a:buNone/>
            </a:pPr>
            <a:r>
              <a:rPr lang="en-US" sz="2400" dirty="0"/>
              <a:t>How do we receive feedback?</a:t>
            </a:r>
          </a:p>
          <a:p>
            <a:pPr>
              <a:buFont typeface="Wingdings" panose="05000000000000000000" pitchFamily="2" charset="2"/>
              <a:buChar char="§"/>
            </a:pPr>
            <a:r>
              <a:rPr lang="en-US" dirty="0"/>
              <a:t>  HCAHPS and CG CHAPS Survey</a:t>
            </a:r>
          </a:p>
          <a:p>
            <a:pPr>
              <a:buFont typeface="Wingdings" panose="05000000000000000000" pitchFamily="2" charset="2"/>
              <a:buChar char="§"/>
            </a:pPr>
            <a:r>
              <a:rPr lang="en-US" dirty="0"/>
              <a:t>  Press </a:t>
            </a:r>
            <a:r>
              <a:rPr lang="en-US" dirty="0" err="1"/>
              <a:t>Ganey</a:t>
            </a:r>
            <a:r>
              <a:rPr lang="en-US" dirty="0"/>
              <a:t> Patient Experience Surveys</a:t>
            </a:r>
          </a:p>
          <a:p>
            <a:pPr>
              <a:buFont typeface="Wingdings" panose="05000000000000000000" pitchFamily="2" charset="2"/>
              <a:buChar char="§"/>
            </a:pPr>
            <a:r>
              <a:rPr lang="en-US" dirty="0"/>
              <a:t>  Patient Experience Hotline (2273)</a:t>
            </a:r>
          </a:p>
          <a:p>
            <a:pPr>
              <a:buFont typeface="Wingdings" panose="05000000000000000000" pitchFamily="2" charset="2"/>
              <a:buChar char="§"/>
            </a:pPr>
            <a:r>
              <a:rPr lang="en-US" dirty="0"/>
              <a:t>  Front Line Team Members</a:t>
            </a:r>
          </a:p>
        </p:txBody>
      </p:sp>
      <p:pic>
        <p:nvPicPr>
          <p:cNvPr id="4" name="Picture 3"/>
          <p:cNvPicPr>
            <a:picLocks noChangeAspect="1"/>
          </p:cNvPicPr>
          <p:nvPr/>
        </p:nvPicPr>
        <p:blipFill>
          <a:blip r:embed="rId2"/>
          <a:stretch>
            <a:fillRect/>
          </a:stretch>
        </p:blipFill>
        <p:spPr>
          <a:xfrm>
            <a:off x="5296877" y="3343275"/>
            <a:ext cx="3810000" cy="3514725"/>
          </a:xfrm>
          <a:prstGeom prst="rect">
            <a:avLst/>
          </a:prstGeom>
        </p:spPr>
      </p:pic>
    </p:spTree>
    <p:extLst>
      <p:ext uri="{BB962C8B-B14F-4D97-AF65-F5344CB8AC3E}">
        <p14:creationId xmlns:p14="http://schemas.microsoft.com/office/powerpoint/2010/main" val="1174411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 </a:t>
            </a:r>
            <a:r>
              <a:rPr lang="en-US" b="1" dirty="0"/>
              <a:t>love</a:t>
            </a:r>
            <a:r>
              <a:rPr lang="en-US" dirty="0"/>
              <a:t> to hear when you are providing excellent service!</a:t>
            </a:r>
          </a:p>
        </p:txBody>
      </p:sp>
      <p:sp>
        <p:nvSpPr>
          <p:cNvPr id="3" name="Content Placeholder 2"/>
          <p:cNvSpPr>
            <a:spLocks noGrp="1"/>
          </p:cNvSpPr>
          <p:nvPr>
            <p:ph idx="1"/>
          </p:nvPr>
        </p:nvSpPr>
        <p:spPr>
          <a:xfrm>
            <a:off x="768096" y="1828800"/>
            <a:ext cx="7156704" cy="4297363"/>
          </a:xfrm>
        </p:spPr>
        <p:txBody>
          <a:bodyPr/>
          <a:lstStyle/>
          <a:p>
            <a:pPr>
              <a:buFont typeface="Arial" panose="020B0604020202020204" pitchFamily="34" charset="0"/>
              <a:buChar char="•"/>
            </a:pPr>
            <a:r>
              <a:rPr lang="en-US" dirty="0"/>
              <a:t>  ICARE cards are an employee recognition program that is used to recognize employees that are providing excellent service and service recovery.</a:t>
            </a:r>
          </a:p>
          <a:p>
            <a:pPr>
              <a:buFont typeface="Arial" panose="020B0604020202020204" pitchFamily="34" charset="0"/>
              <a:buChar char="•"/>
            </a:pPr>
            <a:r>
              <a:rPr lang="en-US" dirty="0"/>
              <a:t>  ICARE cards are on every unit and in all areas of the hospital</a:t>
            </a:r>
          </a:p>
          <a:p>
            <a:pPr>
              <a:buFont typeface="Arial" panose="020B0604020202020204" pitchFamily="34" charset="0"/>
              <a:buChar char="•"/>
            </a:pPr>
            <a:r>
              <a:rPr lang="en-US" dirty="0"/>
              <a:t>  Some ICARE cards are stamped – If a stamped ICARE card is filled out for you, Service Excellence will find you with a Starbucks gift card!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38" y="4572000"/>
            <a:ext cx="1575054" cy="1387548"/>
          </a:xfrm>
          <a:prstGeom prst="rect">
            <a:avLst/>
          </a:prstGeom>
        </p:spPr>
      </p:pic>
      <p:pic>
        <p:nvPicPr>
          <p:cNvPr id="5" name="Picture 4"/>
          <p:cNvPicPr>
            <a:picLocks noChangeAspect="1"/>
          </p:cNvPicPr>
          <p:nvPr/>
        </p:nvPicPr>
        <p:blipFill>
          <a:blip r:embed="rId3"/>
          <a:stretch>
            <a:fillRect/>
          </a:stretch>
        </p:blipFill>
        <p:spPr>
          <a:xfrm rot="1221664">
            <a:off x="5714788" y="4593684"/>
            <a:ext cx="2914650" cy="1836230"/>
          </a:xfrm>
          <a:prstGeom prst="rect">
            <a:avLst/>
          </a:prstGeom>
        </p:spPr>
      </p:pic>
      <p:pic>
        <p:nvPicPr>
          <p:cNvPr id="6" name="Picture 5"/>
          <p:cNvPicPr>
            <a:picLocks noChangeAspect="1"/>
          </p:cNvPicPr>
          <p:nvPr/>
        </p:nvPicPr>
        <p:blipFill>
          <a:blip r:embed="rId4"/>
          <a:stretch>
            <a:fillRect/>
          </a:stretch>
        </p:blipFill>
        <p:spPr>
          <a:xfrm rot="20239255">
            <a:off x="691378" y="4302640"/>
            <a:ext cx="1746530" cy="2269602"/>
          </a:xfrm>
          <a:prstGeom prst="rect">
            <a:avLst/>
          </a:prstGeom>
        </p:spPr>
      </p:pic>
    </p:spTree>
    <p:extLst>
      <p:ext uri="{BB962C8B-B14F-4D97-AF65-F5344CB8AC3E}">
        <p14:creationId xmlns:p14="http://schemas.microsoft.com/office/powerpoint/2010/main" val="15437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6781800" cy="4031873"/>
          </a:xfrm>
          <a:prstGeom prst="rect">
            <a:avLst/>
          </a:prstGeom>
          <a:noFill/>
        </p:spPr>
        <p:txBody>
          <a:bodyPr wrap="square" rtlCol="0">
            <a:spAutoFit/>
          </a:bodyPr>
          <a:lstStyle/>
          <a:p>
            <a:r>
              <a:rPr lang="en-US" sz="3200" dirty="0">
                <a:latin typeface="Century Gothic" panose="020B0502020202020204" pitchFamily="34" charset="0"/>
              </a:rPr>
              <a:t>Customers do not expect us to be perfect, but as healthcare professionals they do expect us to fix things when they go wrong. How we respond once we know about an issue can turn even a very unpleasant experience into a positive one.</a:t>
            </a:r>
          </a:p>
        </p:txBody>
      </p:sp>
      <p:pic>
        <p:nvPicPr>
          <p:cNvPr id="3" name="Picture 2"/>
          <p:cNvPicPr>
            <a:picLocks noChangeAspect="1"/>
          </p:cNvPicPr>
          <p:nvPr/>
        </p:nvPicPr>
        <p:blipFill>
          <a:blip r:embed="rId2"/>
          <a:stretch>
            <a:fillRect/>
          </a:stretch>
        </p:blipFill>
        <p:spPr>
          <a:xfrm>
            <a:off x="412262" y="4714448"/>
            <a:ext cx="4693138" cy="2165400"/>
          </a:xfrm>
          <a:prstGeom prst="rect">
            <a:avLst/>
          </a:prstGeom>
        </p:spPr>
      </p:pic>
    </p:spTree>
    <p:extLst>
      <p:ext uri="{BB962C8B-B14F-4D97-AF65-F5344CB8AC3E}">
        <p14:creationId xmlns:p14="http://schemas.microsoft.com/office/powerpoint/2010/main" val="2297281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do I go to??</a:t>
            </a:r>
          </a:p>
        </p:txBody>
      </p:sp>
      <p:pic>
        <p:nvPicPr>
          <p:cNvPr id="4" name="Picture 3"/>
          <p:cNvPicPr>
            <a:picLocks noChangeAspect="1"/>
          </p:cNvPicPr>
          <p:nvPr/>
        </p:nvPicPr>
        <p:blipFill>
          <a:blip r:embed="rId2"/>
          <a:stretch>
            <a:fillRect/>
          </a:stretch>
        </p:blipFill>
        <p:spPr>
          <a:xfrm>
            <a:off x="4953000" y="-1954"/>
            <a:ext cx="1943100" cy="2343150"/>
          </a:xfrm>
          <a:prstGeom prst="rect">
            <a:avLst/>
          </a:prstGeom>
        </p:spPr>
      </p:pic>
      <p:pic>
        <p:nvPicPr>
          <p:cNvPr id="6" name="Picture 5"/>
          <p:cNvPicPr>
            <a:picLocks noChangeAspect="1"/>
          </p:cNvPicPr>
          <p:nvPr/>
        </p:nvPicPr>
        <p:blipFill>
          <a:blip r:embed="rId3"/>
          <a:stretch>
            <a:fillRect/>
          </a:stretch>
        </p:blipFill>
        <p:spPr>
          <a:xfrm>
            <a:off x="-685800" y="2229338"/>
            <a:ext cx="5919729" cy="3950550"/>
          </a:xfrm>
          <a:prstGeom prst="rect">
            <a:avLst/>
          </a:prstGeom>
        </p:spPr>
      </p:pic>
      <p:sp>
        <p:nvSpPr>
          <p:cNvPr id="7" name="TextBox 6"/>
          <p:cNvSpPr txBox="1"/>
          <p:nvPr/>
        </p:nvSpPr>
        <p:spPr>
          <a:xfrm>
            <a:off x="4539583" y="2209800"/>
            <a:ext cx="3194304" cy="3139321"/>
          </a:xfrm>
          <a:prstGeom prst="rect">
            <a:avLst/>
          </a:prstGeom>
          <a:noFill/>
        </p:spPr>
        <p:txBody>
          <a:bodyPr wrap="square" rtlCol="0">
            <a:spAutoFit/>
          </a:bodyPr>
          <a:lstStyle/>
          <a:p>
            <a:r>
              <a:rPr lang="en-US" dirty="0"/>
              <a:t>Service recovery is the responsibility of every MCHS Team Member. Any MCHS team member who is first to hear or see a complaint, concern, or need, is empowered, and expected, to begin the Service Recovery process immediately by apologizing and begin the process of working to correct the perceived problem. </a:t>
            </a:r>
          </a:p>
        </p:txBody>
      </p:sp>
      <p:sp>
        <p:nvSpPr>
          <p:cNvPr id="3" name="Rectangle: Rounded Corners 2">
            <a:extLst>
              <a:ext uri="{FF2B5EF4-FFF2-40B4-BE49-F238E27FC236}">
                <a16:creationId xmlns:a16="http://schemas.microsoft.com/office/drawing/2014/main" id="{1521E699-D679-421E-EFE7-E4454452AFD4}"/>
              </a:ext>
            </a:extLst>
          </p:cNvPr>
          <p:cNvSpPr/>
          <p:nvPr/>
        </p:nvSpPr>
        <p:spPr>
          <a:xfrm>
            <a:off x="3213745" y="5257800"/>
            <a:ext cx="1282055" cy="92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Risk management or </a:t>
            </a:r>
          </a:p>
          <a:p>
            <a:pPr algn="ctr"/>
            <a:r>
              <a:rPr lang="en-US" sz="1000" dirty="0"/>
              <a:t>patient advocate</a:t>
            </a:r>
          </a:p>
        </p:txBody>
      </p:sp>
    </p:spTree>
    <p:extLst>
      <p:ext uri="{BB962C8B-B14F-4D97-AF65-F5344CB8AC3E}">
        <p14:creationId xmlns:p14="http://schemas.microsoft.com/office/powerpoint/2010/main" val="479824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146E-831F-45EC-AF55-0D13C45165E2}"/>
              </a:ext>
            </a:extLst>
          </p:cNvPr>
          <p:cNvSpPr>
            <a:spLocks noGrp="1"/>
          </p:cNvSpPr>
          <p:nvPr>
            <p:ph type="title"/>
          </p:nvPr>
        </p:nvSpPr>
        <p:spPr/>
        <p:txBody>
          <a:bodyPr/>
          <a:lstStyle/>
          <a:p>
            <a:r>
              <a:rPr lang="en-US" dirty="0"/>
              <a:t>Heart-Head-Heart Communication Model</a:t>
            </a:r>
          </a:p>
        </p:txBody>
      </p:sp>
      <p:sp>
        <p:nvSpPr>
          <p:cNvPr id="3" name="Text Placeholder 2">
            <a:extLst>
              <a:ext uri="{FF2B5EF4-FFF2-40B4-BE49-F238E27FC236}">
                <a16:creationId xmlns:a16="http://schemas.microsoft.com/office/drawing/2014/main" id="{ACF15512-4674-4C7B-8502-E416C9244941}"/>
              </a:ext>
            </a:extLst>
          </p:cNvPr>
          <p:cNvSpPr>
            <a:spLocks noGrp="1"/>
          </p:cNvSpPr>
          <p:nvPr>
            <p:ph type="body" idx="1"/>
          </p:nvPr>
        </p:nvSpPr>
        <p:spPr/>
        <p:txBody>
          <a:bodyPr/>
          <a:lstStyle/>
          <a:p>
            <a:r>
              <a:rPr lang="en-US" dirty="0"/>
              <a:t>Head-Head</a:t>
            </a:r>
          </a:p>
        </p:txBody>
      </p:sp>
      <p:sp>
        <p:nvSpPr>
          <p:cNvPr id="4" name="Content Placeholder 3">
            <a:extLst>
              <a:ext uri="{FF2B5EF4-FFF2-40B4-BE49-F238E27FC236}">
                <a16:creationId xmlns:a16="http://schemas.microsoft.com/office/drawing/2014/main" id="{CA109B7E-BF11-4937-B249-E88EA5E70726}"/>
              </a:ext>
            </a:extLst>
          </p:cNvPr>
          <p:cNvSpPr>
            <a:spLocks noGrp="1"/>
          </p:cNvSpPr>
          <p:nvPr>
            <p:ph sz="half" idx="2"/>
          </p:nvPr>
        </p:nvSpPr>
        <p:spPr/>
        <p:txBody>
          <a:bodyPr/>
          <a:lstStyle/>
          <a:p>
            <a:pPr marL="0" indent="0"/>
            <a:r>
              <a:rPr lang="en-US" cap="all" dirty="0"/>
              <a:t>Valuable information</a:t>
            </a:r>
          </a:p>
          <a:p>
            <a:pPr marL="0" indent="0"/>
            <a:r>
              <a:rPr lang="en-US" cap="all" dirty="0"/>
              <a:t>Answers &amp; solutions</a:t>
            </a:r>
          </a:p>
          <a:p>
            <a:endParaRPr lang="en-US" dirty="0"/>
          </a:p>
        </p:txBody>
      </p:sp>
      <p:sp>
        <p:nvSpPr>
          <p:cNvPr id="5" name="Text Placeholder 4">
            <a:extLst>
              <a:ext uri="{FF2B5EF4-FFF2-40B4-BE49-F238E27FC236}">
                <a16:creationId xmlns:a16="http://schemas.microsoft.com/office/drawing/2014/main" id="{CDD75DBB-2263-4F57-AF8D-ECAB7A4D6329}"/>
              </a:ext>
            </a:extLst>
          </p:cNvPr>
          <p:cNvSpPr>
            <a:spLocks noGrp="1"/>
          </p:cNvSpPr>
          <p:nvPr>
            <p:ph type="body" sz="quarter" idx="3"/>
          </p:nvPr>
        </p:nvSpPr>
        <p:spPr/>
        <p:txBody>
          <a:bodyPr/>
          <a:lstStyle/>
          <a:p>
            <a:r>
              <a:rPr lang="en-US" dirty="0"/>
              <a:t>Heart-Heart </a:t>
            </a:r>
          </a:p>
        </p:txBody>
      </p:sp>
      <p:sp>
        <p:nvSpPr>
          <p:cNvPr id="6" name="Content Placeholder 5">
            <a:extLst>
              <a:ext uri="{FF2B5EF4-FFF2-40B4-BE49-F238E27FC236}">
                <a16:creationId xmlns:a16="http://schemas.microsoft.com/office/drawing/2014/main" id="{62E9F5ED-AF5A-4582-AEDB-ABF09446AA81}"/>
              </a:ext>
            </a:extLst>
          </p:cNvPr>
          <p:cNvSpPr>
            <a:spLocks noGrp="1"/>
          </p:cNvSpPr>
          <p:nvPr>
            <p:ph sz="quarter" idx="4"/>
          </p:nvPr>
        </p:nvSpPr>
        <p:spPr/>
        <p:txBody>
          <a:bodyPr/>
          <a:lstStyle/>
          <a:p>
            <a:pPr marL="0" indent="0"/>
            <a:r>
              <a:rPr lang="en-US" cap="all" dirty="0"/>
              <a:t>Feel important and understood </a:t>
            </a:r>
          </a:p>
          <a:p>
            <a:pPr marL="0" indent="0"/>
            <a:r>
              <a:rPr lang="en-US" cap="all" dirty="0"/>
              <a:t>Can understand head-to-head communication better</a:t>
            </a:r>
          </a:p>
          <a:p>
            <a:endParaRPr lang="en-US" dirty="0"/>
          </a:p>
        </p:txBody>
      </p:sp>
      <p:pic>
        <p:nvPicPr>
          <p:cNvPr id="7" name="Picture 6">
            <a:extLst>
              <a:ext uri="{FF2B5EF4-FFF2-40B4-BE49-F238E27FC236}">
                <a16:creationId xmlns:a16="http://schemas.microsoft.com/office/drawing/2014/main" id="{5D5DB29B-51A5-4A54-A89A-F97E97CF8215}"/>
              </a:ext>
            </a:extLst>
          </p:cNvPr>
          <p:cNvPicPr>
            <a:picLocks noChangeAspect="1"/>
          </p:cNvPicPr>
          <p:nvPr/>
        </p:nvPicPr>
        <p:blipFill>
          <a:blip r:embed="rId2"/>
          <a:stretch>
            <a:fillRect/>
          </a:stretch>
        </p:blipFill>
        <p:spPr>
          <a:xfrm>
            <a:off x="975326" y="4351052"/>
            <a:ext cx="5449889" cy="2506948"/>
          </a:xfrm>
          <a:prstGeom prst="rect">
            <a:avLst/>
          </a:prstGeom>
          <a:effectLst/>
        </p:spPr>
      </p:pic>
    </p:spTree>
    <p:extLst>
      <p:ext uri="{BB962C8B-B14F-4D97-AF65-F5344CB8AC3E}">
        <p14:creationId xmlns:p14="http://schemas.microsoft.com/office/powerpoint/2010/main" val="127263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PEARLS</a:t>
            </a:r>
          </a:p>
        </p:txBody>
      </p:sp>
      <p:sp>
        <p:nvSpPr>
          <p:cNvPr id="3" name="Content Placeholder 2"/>
          <p:cNvSpPr>
            <a:spLocks noGrp="1"/>
          </p:cNvSpPr>
          <p:nvPr>
            <p:ph idx="1"/>
          </p:nvPr>
        </p:nvSpPr>
        <p:spPr>
          <a:xfrm>
            <a:off x="609598" y="1295400"/>
            <a:ext cx="6629402" cy="4288763"/>
          </a:xfrm>
        </p:spPr>
        <p:txBody>
          <a:bodyPr>
            <a:normAutofit/>
          </a:bodyPr>
          <a:lstStyle/>
          <a:p>
            <a:pPr marL="0" indent="0">
              <a:buNone/>
            </a:pPr>
            <a:r>
              <a:rPr lang="en-US" dirty="0"/>
              <a:t>PEARLS phrases:</a:t>
            </a:r>
          </a:p>
          <a:p>
            <a:r>
              <a:rPr lang="en-US" dirty="0"/>
              <a:t>Partnership: “Let’s work on this together.”</a:t>
            </a:r>
          </a:p>
          <a:p>
            <a:r>
              <a:rPr lang="en-US" dirty="0"/>
              <a:t>Empathy: “I can imagine from what you’re saying how difficult a time this has been for you.”</a:t>
            </a:r>
          </a:p>
          <a:p>
            <a:r>
              <a:rPr lang="en-US" dirty="0"/>
              <a:t>Apology: “You’ve been waiting an hour to see me; I’m really sorry you had to wait so long.”</a:t>
            </a:r>
          </a:p>
          <a:p>
            <a:r>
              <a:rPr lang="en-US" dirty="0"/>
              <a:t>Respect: “I can see you’ve thought this out very carefully by the amount of research you’ve done on the issue.”</a:t>
            </a:r>
          </a:p>
          <a:p>
            <a:r>
              <a:rPr lang="en-US" dirty="0"/>
              <a:t>Legitimize: “Anyone in your situation would feel that way.”</a:t>
            </a:r>
          </a:p>
          <a:p>
            <a:r>
              <a:rPr lang="en-US" dirty="0"/>
              <a:t>Support: “I’ll be with you all the way.”</a:t>
            </a:r>
          </a:p>
          <a:p>
            <a:pPr marL="0" indent="0">
              <a:buNone/>
            </a:pPr>
            <a:endParaRPr lang="en-US" dirty="0"/>
          </a:p>
        </p:txBody>
      </p:sp>
      <p:pic>
        <p:nvPicPr>
          <p:cNvPr id="4" name="Picture 3"/>
          <p:cNvPicPr>
            <a:picLocks noChangeAspect="1"/>
          </p:cNvPicPr>
          <p:nvPr/>
        </p:nvPicPr>
        <p:blipFill>
          <a:blip r:embed="rId2"/>
          <a:stretch>
            <a:fillRect/>
          </a:stretch>
        </p:blipFill>
        <p:spPr>
          <a:xfrm>
            <a:off x="1524000" y="5343525"/>
            <a:ext cx="3028950" cy="1514475"/>
          </a:xfrm>
          <a:prstGeom prst="rect">
            <a:avLst/>
          </a:prstGeom>
        </p:spPr>
      </p:pic>
    </p:spTree>
    <p:extLst>
      <p:ext uri="{BB962C8B-B14F-4D97-AF65-F5344CB8AC3E}">
        <p14:creationId xmlns:p14="http://schemas.microsoft.com/office/powerpoint/2010/main" val="341180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MCHS Service Recovery process</a:t>
            </a:r>
          </a:p>
        </p:txBody>
      </p:sp>
      <p:sp>
        <p:nvSpPr>
          <p:cNvPr id="3" name="Content Placeholder 2"/>
          <p:cNvSpPr>
            <a:spLocks noGrp="1"/>
          </p:cNvSpPr>
          <p:nvPr>
            <p:ph idx="1"/>
          </p:nvPr>
        </p:nvSpPr>
        <p:spPr>
          <a:xfrm>
            <a:off x="1316479" y="2220277"/>
            <a:ext cx="4933951" cy="4023360"/>
          </a:xfrm>
        </p:spPr>
        <p:txBody>
          <a:bodyPr>
            <a:normAutofit/>
          </a:bodyPr>
          <a:lstStyle/>
          <a:p>
            <a:r>
              <a:rPr lang="en-US" sz="2400" b="1" dirty="0"/>
              <a:t>R – Recognize Concern</a:t>
            </a:r>
          </a:p>
          <a:p>
            <a:r>
              <a:rPr lang="en-US" sz="2400" b="1" dirty="0"/>
              <a:t>E – Empathize</a:t>
            </a:r>
          </a:p>
          <a:p>
            <a:r>
              <a:rPr lang="en-US" sz="2400" b="1" dirty="0"/>
              <a:t>A – Apologize</a:t>
            </a:r>
          </a:p>
          <a:p>
            <a:r>
              <a:rPr lang="en-US" sz="2400" b="1" dirty="0"/>
              <a:t>C – Connect &amp; Listen</a:t>
            </a:r>
          </a:p>
          <a:p>
            <a:r>
              <a:rPr lang="en-US" sz="2400" b="1" dirty="0"/>
              <a:t>T – Take Action</a:t>
            </a:r>
          </a:p>
        </p:txBody>
      </p:sp>
      <p:pic>
        <p:nvPicPr>
          <p:cNvPr id="4" name="Picture 3"/>
          <p:cNvPicPr>
            <a:picLocks noChangeAspect="1"/>
          </p:cNvPicPr>
          <p:nvPr/>
        </p:nvPicPr>
        <p:blipFill>
          <a:blip r:embed="rId2"/>
          <a:stretch>
            <a:fillRect/>
          </a:stretch>
        </p:blipFill>
        <p:spPr>
          <a:xfrm>
            <a:off x="914400" y="5629275"/>
            <a:ext cx="3705225" cy="1228725"/>
          </a:xfrm>
          <a:prstGeom prst="rect">
            <a:avLst/>
          </a:prstGeom>
        </p:spPr>
      </p:pic>
    </p:spTree>
    <p:extLst>
      <p:ext uri="{BB962C8B-B14F-4D97-AF65-F5344CB8AC3E}">
        <p14:creationId xmlns:p14="http://schemas.microsoft.com/office/powerpoint/2010/main" val="227416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Concern</a:t>
            </a:r>
          </a:p>
        </p:txBody>
      </p:sp>
      <p:sp>
        <p:nvSpPr>
          <p:cNvPr id="3" name="Content Placeholder 2"/>
          <p:cNvSpPr>
            <a:spLocks noGrp="1"/>
          </p:cNvSpPr>
          <p:nvPr>
            <p:ph idx="1"/>
          </p:nvPr>
        </p:nvSpPr>
        <p:spPr/>
        <p:txBody>
          <a:bodyPr/>
          <a:lstStyle/>
          <a:p>
            <a:r>
              <a:rPr lang="en-US" dirty="0"/>
              <a:t>Acknowledge there is a concern when one is voiced</a:t>
            </a:r>
          </a:p>
          <a:p>
            <a:r>
              <a:rPr lang="en-US" dirty="0"/>
              <a:t>Look for non-verbal cues (tone of voice; body language)</a:t>
            </a:r>
          </a:p>
          <a:p>
            <a:r>
              <a:rPr lang="en-US" dirty="0"/>
              <a:t>Don’t be afraid to ask questions</a:t>
            </a:r>
          </a:p>
        </p:txBody>
      </p:sp>
      <p:pic>
        <p:nvPicPr>
          <p:cNvPr id="4" name="Picture 3"/>
          <p:cNvPicPr>
            <a:picLocks noChangeAspect="1"/>
          </p:cNvPicPr>
          <p:nvPr/>
        </p:nvPicPr>
        <p:blipFill>
          <a:blip r:embed="rId2"/>
          <a:stretch>
            <a:fillRect/>
          </a:stretch>
        </p:blipFill>
        <p:spPr>
          <a:xfrm>
            <a:off x="457200" y="4953000"/>
            <a:ext cx="4648200" cy="1981200"/>
          </a:xfrm>
          <a:prstGeom prst="rect">
            <a:avLst/>
          </a:prstGeom>
        </p:spPr>
      </p:pic>
    </p:spTree>
    <p:extLst>
      <p:ext uri="{BB962C8B-B14F-4D97-AF65-F5344CB8AC3E}">
        <p14:creationId xmlns:p14="http://schemas.microsoft.com/office/powerpoint/2010/main" val="111959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Empathize</a:t>
            </a:r>
          </a:p>
        </p:txBody>
      </p:sp>
      <p:sp>
        <p:nvSpPr>
          <p:cNvPr id="3" name="Content Placeholder 2"/>
          <p:cNvSpPr>
            <a:spLocks noGrp="1"/>
          </p:cNvSpPr>
          <p:nvPr>
            <p:ph idx="1"/>
          </p:nvPr>
        </p:nvSpPr>
        <p:spPr/>
        <p:txBody>
          <a:bodyPr/>
          <a:lstStyle/>
          <a:p>
            <a:pPr marL="0" indent="0">
              <a:buNone/>
            </a:pPr>
            <a:r>
              <a:rPr lang="en-US" dirty="0"/>
              <a:t>The ability to understand and share the feelings of another.</a:t>
            </a:r>
          </a:p>
          <a:p>
            <a:r>
              <a:rPr lang="en-US" dirty="0"/>
              <a:t>	See it through their eyes</a:t>
            </a:r>
          </a:p>
          <a:p>
            <a:r>
              <a:rPr lang="en-US" dirty="0"/>
              <a:t>	Try to understand the thoughts, feelings and emotions 	they are experiencing. </a:t>
            </a:r>
          </a:p>
          <a:p>
            <a:r>
              <a:rPr lang="en-US" dirty="0"/>
              <a:t>	Let the patient/visitor know you “get it”</a:t>
            </a:r>
          </a:p>
        </p:txBody>
      </p:sp>
      <p:pic>
        <p:nvPicPr>
          <p:cNvPr id="4" name="Picture 3"/>
          <p:cNvPicPr>
            <a:picLocks noChangeAspect="1"/>
          </p:cNvPicPr>
          <p:nvPr/>
        </p:nvPicPr>
        <p:blipFill>
          <a:blip r:embed="rId2"/>
          <a:stretch>
            <a:fillRect/>
          </a:stretch>
        </p:blipFill>
        <p:spPr>
          <a:xfrm>
            <a:off x="3200400" y="152400"/>
            <a:ext cx="3105150" cy="1466850"/>
          </a:xfrm>
          <a:prstGeom prst="rect">
            <a:avLst/>
          </a:prstGeom>
        </p:spPr>
      </p:pic>
      <p:pic>
        <p:nvPicPr>
          <p:cNvPr id="6" name="Picture 5"/>
          <p:cNvPicPr>
            <a:picLocks noChangeAspect="1"/>
          </p:cNvPicPr>
          <p:nvPr/>
        </p:nvPicPr>
        <p:blipFill>
          <a:blip r:embed="rId3"/>
          <a:stretch>
            <a:fillRect/>
          </a:stretch>
        </p:blipFill>
        <p:spPr>
          <a:xfrm>
            <a:off x="1439332" y="4724400"/>
            <a:ext cx="3522135" cy="1828800"/>
          </a:xfrm>
          <a:prstGeom prst="rect">
            <a:avLst/>
          </a:prstGeom>
        </p:spPr>
      </p:pic>
    </p:spTree>
    <p:extLst>
      <p:ext uri="{BB962C8B-B14F-4D97-AF65-F5344CB8AC3E}">
        <p14:creationId xmlns:p14="http://schemas.microsoft.com/office/powerpoint/2010/main" val="3833478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Apologize</a:t>
            </a:r>
          </a:p>
        </p:txBody>
      </p:sp>
      <p:sp>
        <p:nvSpPr>
          <p:cNvPr id="4" name="Content Placeholder 3"/>
          <p:cNvSpPr>
            <a:spLocks noGrp="1"/>
          </p:cNvSpPr>
          <p:nvPr>
            <p:ph sz="half" idx="1"/>
          </p:nvPr>
        </p:nvSpPr>
        <p:spPr>
          <a:xfrm>
            <a:off x="390906" y="1358923"/>
            <a:ext cx="3723894" cy="4023360"/>
          </a:xfrm>
        </p:spPr>
        <p:txBody>
          <a:bodyPr/>
          <a:lstStyle/>
          <a:p>
            <a:r>
              <a:rPr lang="en-US" dirty="0"/>
              <a:t>DO’s of an apology</a:t>
            </a:r>
          </a:p>
          <a:p>
            <a:pPr>
              <a:buFont typeface="Courier New" panose="02070309020205020404" pitchFamily="49" charset="0"/>
              <a:buChar char="o"/>
            </a:pPr>
            <a:r>
              <a:rPr lang="en-US" dirty="0"/>
              <a:t>  Use warm, open body language</a:t>
            </a:r>
          </a:p>
          <a:p>
            <a:pPr>
              <a:buFont typeface="Courier New" panose="02070309020205020404" pitchFamily="49" charset="0"/>
              <a:buChar char="o"/>
            </a:pPr>
            <a:r>
              <a:rPr lang="en-US" dirty="0"/>
              <a:t>  Make eye contact</a:t>
            </a:r>
          </a:p>
          <a:p>
            <a:pPr>
              <a:buFont typeface="Courier New" panose="02070309020205020404" pitchFamily="49" charset="0"/>
              <a:buChar char="o"/>
            </a:pPr>
            <a:r>
              <a:rPr lang="en-US" dirty="0"/>
              <a:t>  Use your “soft” voice</a:t>
            </a:r>
          </a:p>
          <a:p>
            <a:pPr>
              <a:buFont typeface="Courier New" panose="02070309020205020404" pitchFamily="49" charset="0"/>
              <a:buChar char="o"/>
            </a:pPr>
            <a:r>
              <a:rPr lang="en-US" dirty="0"/>
              <a:t>  Use “I” statements</a:t>
            </a:r>
          </a:p>
        </p:txBody>
      </p:sp>
      <p:sp>
        <p:nvSpPr>
          <p:cNvPr id="5" name="Content Placeholder 4"/>
          <p:cNvSpPr>
            <a:spLocks noGrp="1"/>
          </p:cNvSpPr>
          <p:nvPr>
            <p:ph sz="half" idx="2"/>
          </p:nvPr>
        </p:nvSpPr>
        <p:spPr>
          <a:xfrm>
            <a:off x="4087898" y="1358923"/>
            <a:ext cx="3088110" cy="3952066"/>
          </a:xfrm>
        </p:spPr>
        <p:txBody>
          <a:bodyPr/>
          <a:lstStyle/>
          <a:p>
            <a:r>
              <a:rPr lang="en-US" dirty="0"/>
              <a:t>Don’ts of an apology</a:t>
            </a:r>
          </a:p>
          <a:p>
            <a:pPr marL="0" indent="0">
              <a:buNone/>
            </a:pPr>
            <a:r>
              <a:rPr lang="en-US" b="1" dirty="0">
                <a:solidFill>
                  <a:schemeClr val="accent2"/>
                </a:solidFill>
              </a:rPr>
              <a:t>X</a:t>
            </a:r>
            <a:r>
              <a:rPr lang="en-US" dirty="0"/>
              <a:t>  Use a defensive tone of voice</a:t>
            </a:r>
          </a:p>
          <a:p>
            <a:pPr marL="0" indent="0">
              <a:buNone/>
            </a:pPr>
            <a:r>
              <a:rPr lang="en-US" b="1" dirty="0">
                <a:solidFill>
                  <a:schemeClr val="accent2"/>
                </a:solidFill>
              </a:rPr>
              <a:t>X</a:t>
            </a:r>
            <a:r>
              <a:rPr lang="en-US" dirty="0"/>
              <a:t>  Argue</a:t>
            </a:r>
          </a:p>
          <a:p>
            <a:pPr marL="0" indent="0">
              <a:buNone/>
            </a:pPr>
            <a:r>
              <a:rPr lang="en-US" b="1" dirty="0">
                <a:solidFill>
                  <a:schemeClr val="accent2"/>
                </a:solidFill>
              </a:rPr>
              <a:t>X</a:t>
            </a:r>
            <a:r>
              <a:rPr lang="en-US" dirty="0"/>
              <a:t>  Smile inappropriately</a:t>
            </a:r>
          </a:p>
          <a:p>
            <a:pPr marL="0" indent="0">
              <a:buNone/>
            </a:pPr>
            <a:r>
              <a:rPr lang="en-US" b="1" dirty="0">
                <a:solidFill>
                  <a:schemeClr val="accent2"/>
                </a:solidFill>
              </a:rPr>
              <a:t>X</a:t>
            </a:r>
            <a:r>
              <a:rPr lang="en-US" dirty="0"/>
              <a:t>  Sound like a robot </a:t>
            </a:r>
          </a:p>
        </p:txBody>
      </p:sp>
      <p:sp>
        <p:nvSpPr>
          <p:cNvPr id="6" name="TextBox 5"/>
          <p:cNvSpPr txBox="1"/>
          <p:nvPr/>
        </p:nvSpPr>
        <p:spPr>
          <a:xfrm>
            <a:off x="1060022" y="5181600"/>
            <a:ext cx="3727196" cy="1477328"/>
          </a:xfrm>
          <a:prstGeom prst="rect">
            <a:avLst/>
          </a:prstGeom>
          <a:noFill/>
        </p:spPr>
        <p:txBody>
          <a:bodyPr wrap="square" rtlCol="0">
            <a:spAutoFit/>
          </a:bodyPr>
          <a:lstStyle/>
          <a:p>
            <a:endParaRPr lang="en-US" dirty="0"/>
          </a:p>
          <a:p>
            <a:r>
              <a:rPr lang="en-US" dirty="0"/>
              <a:t>Be sincere &amp; make eye contact</a:t>
            </a:r>
          </a:p>
          <a:p>
            <a:endParaRPr lang="en-US" dirty="0"/>
          </a:p>
          <a:p>
            <a:r>
              <a:rPr lang="en-US" dirty="0"/>
              <a:t>“I’m sorry this has happened…” “I apologize for your frustration…”</a:t>
            </a:r>
          </a:p>
        </p:txBody>
      </p:sp>
      <p:pic>
        <p:nvPicPr>
          <p:cNvPr id="7" name="Picture 6"/>
          <p:cNvPicPr>
            <a:picLocks noChangeAspect="1"/>
          </p:cNvPicPr>
          <p:nvPr/>
        </p:nvPicPr>
        <p:blipFill>
          <a:blip r:embed="rId2"/>
          <a:stretch>
            <a:fillRect/>
          </a:stretch>
        </p:blipFill>
        <p:spPr>
          <a:xfrm>
            <a:off x="2036430" y="3693971"/>
            <a:ext cx="1774381" cy="1574536"/>
          </a:xfrm>
          <a:prstGeom prst="rect">
            <a:avLst/>
          </a:prstGeom>
        </p:spPr>
      </p:pic>
    </p:spTree>
    <p:extLst>
      <p:ext uri="{BB962C8B-B14F-4D97-AF65-F5344CB8AC3E}">
        <p14:creationId xmlns:p14="http://schemas.microsoft.com/office/powerpoint/2010/main" val="229534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&amp; Listen</a:t>
            </a:r>
          </a:p>
        </p:txBody>
      </p:sp>
      <p:sp>
        <p:nvSpPr>
          <p:cNvPr id="3" name="Content Placeholder 2"/>
          <p:cNvSpPr>
            <a:spLocks noGrp="1"/>
          </p:cNvSpPr>
          <p:nvPr>
            <p:ph idx="1"/>
          </p:nvPr>
        </p:nvSpPr>
        <p:spPr/>
        <p:txBody>
          <a:bodyPr/>
          <a:lstStyle/>
          <a:p>
            <a:r>
              <a:rPr lang="en-US" dirty="0"/>
              <a:t>Stop and focus on the patient/visitor</a:t>
            </a:r>
          </a:p>
          <a:p>
            <a:r>
              <a:rPr lang="en-US" dirty="0"/>
              <a:t>Listen patiently and non-defensively</a:t>
            </a:r>
          </a:p>
          <a:p>
            <a:r>
              <a:rPr lang="en-US" dirty="0"/>
              <a:t>Try to sit down with the patient to give your full attention and time</a:t>
            </a:r>
          </a:p>
          <a:p>
            <a:r>
              <a:rPr lang="en-US"/>
              <a:t>Ask open-ended questions</a:t>
            </a:r>
            <a:endParaRPr lang="en-US" dirty="0"/>
          </a:p>
        </p:txBody>
      </p:sp>
      <p:pic>
        <p:nvPicPr>
          <p:cNvPr id="4" name="Picture 3"/>
          <p:cNvPicPr>
            <a:picLocks noChangeAspect="1"/>
          </p:cNvPicPr>
          <p:nvPr/>
        </p:nvPicPr>
        <p:blipFill>
          <a:blip r:embed="rId2"/>
          <a:stretch>
            <a:fillRect/>
          </a:stretch>
        </p:blipFill>
        <p:spPr>
          <a:xfrm>
            <a:off x="1066800" y="4343400"/>
            <a:ext cx="4267200" cy="2133600"/>
          </a:xfrm>
          <a:prstGeom prst="rect">
            <a:avLst/>
          </a:prstGeom>
        </p:spPr>
      </p:pic>
    </p:spTree>
    <p:extLst>
      <p:ext uri="{BB962C8B-B14F-4D97-AF65-F5344CB8AC3E}">
        <p14:creationId xmlns:p14="http://schemas.microsoft.com/office/powerpoint/2010/main" val="9642667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5B67B29-4F13-42C7-AD30-238E3CAEF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TotalTime>
  <Words>706</Words>
  <Application>Microsoft Office PowerPoint</Application>
  <PresentationFormat>On-screen Show (4:3)</PresentationFormat>
  <Paragraphs>87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Century Gothic</vt:lpstr>
      <vt:lpstr>Courier New</vt:lpstr>
      <vt:lpstr>Trebuchet MS</vt:lpstr>
      <vt:lpstr>Wingdings</vt:lpstr>
      <vt:lpstr>Wingdings 3</vt:lpstr>
      <vt:lpstr>Facet</vt:lpstr>
      <vt:lpstr>Service Recovery</vt:lpstr>
      <vt:lpstr>Who do I go to??</vt:lpstr>
      <vt:lpstr>Heart-Head-Heart Communication Model</vt:lpstr>
      <vt:lpstr>PEARLS</vt:lpstr>
      <vt:lpstr>MCHS Service Recovery process</vt:lpstr>
      <vt:lpstr>Recognize Concern</vt:lpstr>
      <vt:lpstr>Empathize</vt:lpstr>
      <vt:lpstr>Apologize</vt:lpstr>
      <vt:lpstr>Connect &amp; Listen</vt:lpstr>
      <vt:lpstr>Take Action</vt:lpstr>
      <vt:lpstr>It’s not Our Journey…</vt:lpstr>
      <vt:lpstr>Did you know?</vt:lpstr>
      <vt:lpstr>Feedback is Valuable and Appreciated.. Welcome it!</vt:lpstr>
      <vt:lpstr>We love to hear when you are providing excellent service!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Excellence</dc:title>
  <dc:creator>Elizabella Cho</dc:creator>
  <cp:lastModifiedBy>Amanda Everett</cp:lastModifiedBy>
  <cp:revision>3</cp:revision>
  <dcterms:created xsi:type="dcterms:W3CDTF">2021-02-16T20:46:44Z</dcterms:created>
  <dcterms:modified xsi:type="dcterms:W3CDTF">2023-05-24T13:48:16Z</dcterms:modified>
</cp:coreProperties>
</file>